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22"/>
  </p:notesMasterIdLst>
  <p:sldIdLst>
    <p:sldId id="257" r:id="rId2"/>
    <p:sldId id="258" r:id="rId3"/>
    <p:sldId id="270" r:id="rId4"/>
    <p:sldId id="271" r:id="rId5"/>
    <p:sldId id="272" r:id="rId6"/>
    <p:sldId id="267" r:id="rId7"/>
    <p:sldId id="268" r:id="rId8"/>
    <p:sldId id="262" r:id="rId9"/>
    <p:sldId id="263" r:id="rId10"/>
    <p:sldId id="264" r:id="rId11"/>
    <p:sldId id="277" r:id="rId12"/>
    <p:sldId id="281" r:id="rId13"/>
    <p:sldId id="269" r:id="rId14"/>
    <p:sldId id="280" r:id="rId15"/>
    <p:sldId id="275" r:id="rId16"/>
    <p:sldId id="273" r:id="rId17"/>
    <p:sldId id="276" r:id="rId18"/>
    <p:sldId id="274" r:id="rId19"/>
    <p:sldId id="278" r:id="rId20"/>
    <p:sldId id="27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34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129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600200" y="1869281"/>
            <a:ext cx="6762748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4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1600200" y="2975161"/>
            <a:ext cx="6762748" cy="1314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36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36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36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36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79464" y="442912"/>
            <a:ext cx="3657600" cy="871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693023" y="554690"/>
            <a:ext cx="3657600" cy="39815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779464" y="1362075"/>
            <a:ext cx="3657600" cy="2867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977" y="140589"/>
            <a:ext cx="853665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886200" y="400050"/>
            <a:ext cx="4476749" cy="939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886123" y="1371600"/>
            <a:ext cx="4474539" cy="28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3886123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5867398" y="4716555"/>
            <a:ext cx="2675965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pic" idx="2"/>
          </p:nvPr>
        </p:nvSpPr>
        <p:spPr>
          <a:xfrm flipH="1">
            <a:off x="188252" y="134469"/>
            <a:ext cx="3281086" cy="4862321"/>
          </a:xfrm>
          <a:prstGeom prst="round1Rect">
            <a:avLst>
              <a:gd name="adj" fmla="val 17325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000"/>
              </a:spcBef>
              <a:buClr>
                <a:schemeClr val="l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, Alt.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710953" y="400050"/>
            <a:ext cx="3657600" cy="939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pic" idx="2"/>
          </p:nvPr>
        </p:nvSpPr>
        <p:spPr>
          <a:xfrm flipH="1">
            <a:off x="596153" y="1200149"/>
            <a:ext cx="3657600" cy="2743200"/>
          </a:xfrm>
          <a:prstGeom prst="ellipse">
            <a:avLst/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000"/>
              </a:spcBef>
              <a:buClr>
                <a:schemeClr val="l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710412" y="1371600"/>
            <a:ext cx="3657600" cy="28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65125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ftr" idx="11"/>
          </p:nvPr>
        </p:nvSpPr>
        <p:spPr>
          <a:xfrm>
            <a:off x="3325812" y="4716555"/>
            <a:ext cx="52175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above 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08037" y="2833967"/>
            <a:ext cx="7560514" cy="8269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pic" idx="2"/>
          </p:nvPr>
        </p:nvSpPr>
        <p:spPr>
          <a:xfrm flipH="1">
            <a:off x="871583" y="571500"/>
            <a:ext cx="7427726" cy="2242297"/>
          </a:xfrm>
          <a:prstGeom prst="roundRect">
            <a:avLst>
              <a:gd name="adj" fmla="val 7476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000"/>
              </a:spcBef>
              <a:buClr>
                <a:schemeClr val="l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808033" y="3620619"/>
            <a:ext cx="7559977" cy="9156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65125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3325812" y="4716555"/>
            <a:ext cx="52175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 rot="5400000">
            <a:off x="2992857" y="-841794"/>
            <a:ext cx="3156697" cy="7583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428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714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 rot="5400000">
            <a:off x="6031880" y="1881362"/>
            <a:ext cx="3951684" cy="13581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 rot="5400000">
            <a:off x="1888926" y="-524866"/>
            <a:ext cx="3951683" cy="61706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428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714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7583486" cy="31566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428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714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779462" y="1943519"/>
            <a:ext cx="7583486" cy="1021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4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79462" y="2962765"/>
            <a:ext cx="7583486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3657600" cy="3164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688541" y="1371600"/>
            <a:ext cx="3657600" cy="3164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779462" y="1079126"/>
            <a:ext cx="3657600" cy="592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7142"/>
              </a:lnSpc>
              <a:spcBef>
                <a:spcPts val="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779462" y="1771649"/>
            <a:ext cx="3657600" cy="2764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87325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96850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95263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96850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3"/>
          </p:nvPr>
        </p:nvSpPr>
        <p:spPr>
          <a:xfrm>
            <a:off x="4705350" y="1079126"/>
            <a:ext cx="3657600" cy="592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7142"/>
              </a:lnSpc>
              <a:spcBef>
                <a:spcPts val="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4"/>
          </p:nvPr>
        </p:nvSpPr>
        <p:spPr>
          <a:xfrm>
            <a:off x="4705350" y="1771649"/>
            <a:ext cx="3657600" cy="2764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87325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96850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95263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96850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6" name="Shape 96"/>
          <p:cNvCxnSpPr/>
          <p:nvPr/>
        </p:nvCxnSpPr>
        <p:spPr>
          <a:xfrm>
            <a:off x="874058" y="1714500"/>
            <a:ext cx="3563002" cy="11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Shape 97"/>
          <p:cNvCxnSpPr/>
          <p:nvPr/>
        </p:nvCxnSpPr>
        <p:spPr>
          <a:xfrm>
            <a:off x="4815839" y="1714500"/>
            <a:ext cx="3566159" cy="11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874058" y="1714500"/>
            <a:ext cx="3563002" cy="11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4815839" y="1714500"/>
            <a:ext cx="3566159" cy="11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7585076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779462" y="2993862"/>
            <a:ext cx="7585076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710953" y="1371600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4710953" y="2993862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3"/>
          </p:nvPr>
        </p:nvSpPr>
        <p:spPr>
          <a:xfrm>
            <a:off x="779462" y="1371600"/>
            <a:ext cx="3657600" cy="3164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779462" y="2993862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3"/>
          </p:nvPr>
        </p:nvSpPr>
        <p:spPr>
          <a:xfrm>
            <a:off x="4710953" y="1371600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4"/>
          </p:nvPr>
        </p:nvSpPr>
        <p:spPr>
          <a:xfrm>
            <a:off x="4710953" y="2993862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189706" y="142280"/>
            <a:ext cx="8764587" cy="4858940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0">
                <a:schemeClr val="lt2"/>
              </a:gs>
              <a:gs pos="17000">
                <a:schemeClr val="lt2"/>
              </a:gs>
              <a:gs pos="100000">
                <a:schemeClr val="dk2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7583486" cy="31566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428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714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1.gi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ctrTitle"/>
          </p:nvPr>
        </p:nvSpPr>
        <p:spPr>
          <a:xfrm>
            <a:off x="531308" y="1869281"/>
            <a:ext cx="7831640" cy="11025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dirty="0" smtClean="0"/>
              <a:t>Approximate </a:t>
            </a:r>
            <a:r>
              <a:rPr lang="en" sz="4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Delay-and-Sum </a:t>
            </a:r>
            <a:r>
              <a:rPr lang="en" sz="44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Beamforming </a:t>
            </a:r>
            <a:r>
              <a:rPr lang="en-US" sz="4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for </a:t>
            </a:r>
            <a:r>
              <a:rPr lang="en" sz="4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</a:t>
            </a:r>
            <a:r>
              <a:rPr lang="en-US" sz="4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Ultrasound </a:t>
            </a:r>
            <a:r>
              <a:rPr lang="en" sz="4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</a:t>
            </a:r>
            <a:endParaRPr lang="en" sz="4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600200" y="2975161"/>
            <a:ext cx="6762748" cy="1314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 </a:t>
            </a:r>
            <a:r>
              <a:rPr lang="en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Kay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Karthik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Gop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n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lan</a:t>
            </a:r>
            <a:endParaRPr lang="en"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446721"/>
            <a:ext cx="7583486" cy="783290"/>
          </a:xfrm>
        </p:spPr>
        <p:txBody>
          <a:bodyPr/>
          <a:lstStyle/>
          <a:p>
            <a:r>
              <a:rPr lang="en-US" sz="3200" dirty="0" smtClean="0"/>
              <a:t>8T Approximate XNOR Adder (AXA3) with Pass Transistor Logic</a:t>
            </a:r>
            <a:endParaRPr lang="en-US" sz="3200" dirty="0"/>
          </a:p>
        </p:txBody>
      </p:sp>
      <p:pic>
        <p:nvPicPr>
          <p:cNvPr id="5" name="Picture 4" descr="AXA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3"/>
          <a:stretch/>
        </p:blipFill>
        <p:spPr>
          <a:xfrm>
            <a:off x="588959" y="1266605"/>
            <a:ext cx="3749316" cy="3383280"/>
          </a:xfrm>
          <a:prstGeom prst="rect">
            <a:avLst/>
          </a:prstGeom>
        </p:spPr>
      </p:pic>
      <p:pic>
        <p:nvPicPr>
          <p:cNvPr id="4" name="Picture 3" descr="eq_axa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0" y="1230011"/>
            <a:ext cx="3088458" cy="703482"/>
          </a:xfrm>
          <a:prstGeom prst="rect">
            <a:avLst/>
          </a:prstGeom>
        </p:spPr>
      </p:pic>
      <p:pic>
        <p:nvPicPr>
          <p:cNvPr id="9" name="Picture 8" descr="tt_axa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0" y="2136556"/>
            <a:ext cx="3088458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5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370418"/>
            <a:ext cx="7583486" cy="783290"/>
          </a:xfrm>
        </p:spPr>
        <p:txBody>
          <a:bodyPr/>
          <a:lstStyle/>
          <a:p>
            <a:r>
              <a:rPr lang="en-US" sz="3200" dirty="0" smtClean="0"/>
              <a:t>Approximating Multiplications with Carry Save Multipliers</a:t>
            </a:r>
            <a:endParaRPr lang="en-US" sz="3200" dirty="0"/>
          </a:p>
        </p:txBody>
      </p:sp>
      <p:pic>
        <p:nvPicPr>
          <p:cNvPr id="4" name="Picture 3" descr="array_multipl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2" y="1270000"/>
            <a:ext cx="3619500" cy="2895600"/>
          </a:xfrm>
          <a:prstGeom prst="rect">
            <a:avLst/>
          </a:prstGeom>
        </p:spPr>
      </p:pic>
      <p:sp>
        <p:nvSpPr>
          <p:cNvPr id="5" name="Shape 208"/>
          <p:cNvSpPr txBox="1"/>
          <p:nvPr/>
        </p:nvSpPr>
        <p:spPr>
          <a:xfrm>
            <a:off x="4631796" y="1069039"/>
            <a:ext cx="4237038" cy="30965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Multiplications performed with 24 bit carry save multiplier with a ripple carry output stage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Used for mantissa operations in a floating point multiplication unit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Various percentages of full adder cells replaced with approximate computing adders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" sz="16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663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779475" y="95247"/>
            <a:ext cx="7583400" cy="10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3200" dirty="0" smtClean="0"/>
              <a:t>Approximate Computing Gone Wrong</a:t>
            </a:r>
            <a:br>
              <a:rPr lang="en-US" sz="3200" dirty="0" smtClean="0"/>
            </a:br>
            <a:endParaRPr lang="en" sz="3200" dirty="0"/>
          </a:p>
        </p:txBody>
      </p:sp>
      <p:pic>
        <p:nvPicPr>
          <p:cNvPr id="4" name="Cell_FA_AXA2_514.wav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6475" y="4054299"/>
            <a:ext cx="726154" cy="72615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155900" y="1168247"/>
            <a:ext cx="6604150" cy="3631224"/>
            <a:chOff x="1155900" y="1180947"/>
            <a:chExt cx="6604150" cy="3631224"/>
          </a:xfrm>
        </p:grpSpPr>
        <p:pic>
          <p:nvPicPr>
            <p:cNvPr id="222" name="Shape 2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55900" y="1180947"/>
              <a:ext cx="6604150" cy="363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02179" y="4084947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Shape 2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39911" y="2477303"/>
              <a:ext cx="436126" cy="311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Freeform 13"/>
            <p:cNvSpPr/>
            <p:nvPr/>
          </p:nvSpPr>
          <p:spPr>
            <a:xfrm rot="5400000">
              <a:off x="4305996" y="3773395"/>
              <a:ext cx="334818" cy="226989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4457974" y="2788589"/>
              <a:ext cx="25020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 rot="2918186">
              <a:off x="4842590" y="3604234"/>
              <a:ext cx="334818" cy="230491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36" idx="0"/>
            </p:cNvCxnSpPr>
            <p:nvPr/>
          </p:nvCxnSpPr>
          <p:spPr>
            <a:xfrm flipH="1" flipV="1">
              <a:off x="4482994" y="2788589"/>
              <a:ext cx="768257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/>
            <p:cNvSpPr/>
            <p:nvPr/>
          </p:nvSpPr>
          <p:spPr>
            <a:xfrm rot="6354842">
              <a:off x="3824371" y="3611537"/>
              <a:ext cx="334818" cy="270513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2760161">
              <a:off x="5155542" y="3437938"/>
              <a:ext cx="334818" cy="212955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8829327">
              <a:off x="3356920" y="3182188"/>
              <a:ext cx="334818" cy="265946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 rot="8333206">
              <a:off x="3455673" y="3410948"/>
              <a:ext cx="334818" cy="275528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rot="1871956">
              <a:off x="5219742" y="3234076"/>
              <a:ext cx="334818" cy="164940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 rot="1797251">
              <a:off x="5028036" y="3027052"/>
              <a:ext cx="334818" cy="164940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 rot="8757034">
              <a:off x="3481370" y="3023835"/>
              <a:ext cx="334818" cy="230514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51" idx="0"/>
              <a:endCxn id="224" idx="2"/>
            </p:cNvCxnSpPr>
            <p:nvPr/>
          </p:nvCxnSpPr>
          <p:spPr>
            <a:xfrm flipV="1">
              <a:off x="3836821" y="2788589"/>
              <a:ext cx="621153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0" idx="0"/>
            </p:cNvCxnSpPr>
            <p:nvPr/>
          </p:nvCxnSpPr>
          <p:spPr>
            <a:xfrm flipV="1">
              <a:off x="3088815" y="2788590"/>
              <a:ext cx="1369159" cy="1326609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9" idx="0"/>
            </p:cNvCxnSpPr>
            <p:nvPr/>
          </p:nvCxnSpPr>
          <p:spPr>
            <a:xfrm flipV="1">
              <a:off x="2359289" y="2788591"/>
              <a:ext cx="2042890" cy="132660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53" idx="0"/>
            </p:cNvCxnSpPr>
            <p:nvPr/>
          </p:nvCxnSpPr>
          <p:spPr>
            <a:xfrm flipV="1">
              <a:off x="1723016" y="2788589"/>
              <a:ext cx="2679163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7" idx="0"/>
            </p:cNvCxnSpPr>
            <p:nvPr/>
          </p:nvCxnSpPr>
          <p:spPr>
            <a:xfrm flipH="1" flipV="1">
              <a:off x="4482995" y="2788589"/>
              <a:ext cx="1497782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5" idx="0"/>
            </p:cNvCxnSpPr>
            <p:nvPr/>
          </p:nvCxnSpPr>
          <p:spPr>
            <a:xfrm flipH="1" flipV="1">
              <a:off x="4482994" y="2788590"/>
              <a:ext cx="2245789" cy="1326609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2" idx="0"/>
              <a:endCxn id="224" idx="2"/>
            </p:cNvCxnSpPr>
            <p:nvPr/>
          </p:nvCxnSpPr>
          <p:spPr>
            <a:xfrm flipH="1" flipV="1">
              <a:off x="4457974" y="2788589"/>
              <a:ext cx="2894365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51526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81052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29058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59564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89090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37096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52614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23291" y="4084947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881658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588310"/>
            <a:ext cx="7583486" cy="783290"/>
          </a:xfrm>
        </p:spPr>
        <p:txBody>
          <a:bodyPr/>
          <a:lstStyle/>
          <a:p>
            <a:r>
              <a:rPr lang="en-US" dirty="0" smtClean="0"/>
              <a:t>Steered Responses for n bits of Approximation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0612" y="4174416"/>
            <a:ext cx="1406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AXA1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9244" y="3511821"/>
            <a:ext cx="1406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AXA2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6582" y="4174416"/>
            <a:ext cx="1406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AXA3</a:t>
            </a:r>
            <a:endParaRPr lang="en-US" sz="3400" dirty="0">
              <a:solidFill>
                <a:schemeClr val="bg1"/>
              </a:solidFill>
            </a:endParaRPr>
          </a:p>
        </p:txBody>
      </p:sp>
      <p:pic>
        <p:nvPicPr>
          <p:cNvPr id="11" name="Picture 10" descr="FA_AXA1_Stee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2081446"/>
            <a:ext cx="2718816" cy="2039112"/>
          </a:xfrm>
          <a:prstGeom prst="rect">
            <a:avLst/>
          </a:prstGeom>
        </p:spPr>
      </p:pic>
      <p:pic>
        <p:nvPicPr>
          <p:cNvPr id="12" name="Picture 11" descr="FA_AXA2_Stee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9" y="1392767"/>
            <a:ext cx="2718816" cy="2039112"/>
          </a:xfrm>
          <a:prstGeom prst="rect">
            <a:avLst/>
          </a:prstGeom>
        </p:spPr>
      </p:pic>
      <p:pic>
        <p:nvPicPr>
          <p:cNvPr id="13" name="Picture 12" descr="FA_AXA3_Stee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32" y="2039112"/>
            <a:ext cx="2718816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8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6802"/>
            <a:ext cx="7583486" cy="783290"/>
          </a:xfrm>
        </p:spPr>
        <p:txBody>
          <a:bodyPr/>
          <a:lstStyle/>
          <a:p>
            <a:r>
              <a:rPr lang="en-US" dirty="0" smtClean="0"/>
              <a:t>Ultrasonic Fingerprint Sensor</a:t>
            </a:r>
            <a:endParaRPr lang="en-US" dirty="0"/>
          </a:p>
        </p:txBody>
      </p:sp>
      <p:pic>
        <p:nvPicPr>
          <p:cNvPr id="4" name="Picture 3" descr="fp_carto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9" y="3479800"/>
            <a:ext cx="2590800" cy="1384300"/>
          </a:xfrm>
          <a:prstGeom prst="rect">
            <a:avLst/>
          </a:prstGeom>
        </p:spPr>
      </p:pic>
      <p:pic>
        <p:nvPicPr>
          <p:cNvPr id="5" name="Picture 4" descr="fp_r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990599"/>
            <a:ext cx="1536700" cy="2171700"/>
          </a:xfrm>
          <a:prstGeom prst="rect">
            <a:avLst/>
          </a:prstGeom>
        </p:spPr>
      </p:pic>
      <p:sp>
        <p:nvSpPr>
          <p:cNvPr id="6" name="Shape 208"/>
          <p:cNvSpPr txBox="1"/>
          <p:nvPr/>
        </p:nvSpPr>
        <p:spPr>
          <a:xfrm>
            <a:off x="4125910" y="1273236"/>
            <a:ext cx="4237038" cy="44131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56 x 110 rectangular piezoelectric </a:t>
            </a:r>
            <a:r>
              <a:rPr lang="en-US" sz="1600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micromachined</a:t>
            </a: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ultrasonic transducers (PMUTs)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Aimed for smartphone application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Signals recorded for all 110 columns and 28 rows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indent="-282575"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Gaussian noise added to degrade </a:t>
            </a: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SNR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Delay and sum </a:t>
            </a:r>
            <a:r>
              <a:rPr lang="en-US" sz="1600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beamforming</a:t>
            </a: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along columns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" sz="16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8776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391585"/>
            <a:ext cx="7583486" cy="783290"/>
          </a:xfrm>
        </p:spPr>
        <p:txBody>
          <a:bodyPr/>
          <a:lstStyle/>
          <a:p>
            <a:r>
              <a:rPr lang="en-US" sz="3200" dirty="0" smtClean="0"/>
              <a:t>Approximate Delay and Sum Results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7" name="Picture 6" descr="AXA1_U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48" y="698495"/>
            <a:ext cx="2720350" cy="2039112"/>
          </a:xfrm>
          <a:prstGeom prst="rect">
            <a:avLst/>
          </a:prstGeom>
        </p:spPr>
      </p:pic>
      <p:pic>
        <p:nvPicPr>
          <p:cNvPr id="8" name="Picture 7" descr="AXA2_U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5" y="2892718"/>
            <a:ext cx="2720350" cy="2039112"/>
          </a:xfrm>
          <a:prstGeom prst="rect">
            <a:avLst/>
          </a:prstGeom>
        </p:spPr>
      </p:pic>
      <p:pic>
        <p:nvPicPr>
          <p:cNvPr id="9" name="Picture 8" descr="AXA3_U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48" y="2892718"/>
            <a:ext cx="2720350" cy="2039112"/>
          </a:xfrm>
          <a:prstGeom prst="rect">
            <a:avLst/>
          </a:prstGeom>
        </p:spPr>
      </p:pic>
      <p:pic>
        <p:nvPicPr>
          <p:cNvPr id="11" name="Picture 10" descr="Ultra_Without_Beamform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5" y="698495"/>
            <a:ext cx="2718816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0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97" y="1485900"/>
            <a:ext cx="673720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8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39573"/>
            <a:ext cx="7583486" cy="783290"/>
          </a:xfrm>
        </p:spPr>
        <p:txBody>
          <a:bodyPr/>
          <a:lstStyle/>
          <a:p>
            <a:pPr algn="ctr"/>
            <a:r>
              <a:rPr lang="en-US" dirty="0" smtClean="0"/>
              <a:t>Cell Layout</a:t>
            </a:r>
            <a:endParaRPr lang="en-US" dirty="0"/>
          </a:p>
        </p:txBody>
      </p:sp>
      <p:pic>
        <p:nvPicPr>
          <p:cNvPr id="4" name="Picture 3" descr="Layout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33" y="941366"/>
            <a:ext cx="3492501" cy="3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3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88" y="1714497"/>
            <a:ext cx="5997222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1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Explored Approximate Compute as a power/area saving technique for Delay and Sum </a:t>
            </a:r>
            <a:r>
              <a:rPr lang="en-US" dirty="0" err="1" smtClean="0"/>
              <a:t>Beamformers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Analyzed accuracy of system with respect to degree of approximation for 3 custom full adder cells</a:t>
            </a:r>
          </a:p>
          <a:p>
            <a:r>
              <a:rPr lang="en-US" dirty="0"/>
              <a:t> </a:t>
            </a:r>
            <a:r>
              <a:rPr lang="en-US" dirty="0" smtClean="0"/>
              <a:t>Observed up to 16.7 </a:t>
            </a:r>
            <a:r>
              <a:rPr lang="en-US" dirty="0" err="1" smtClean="0"/>
              <a:t>mW</a:t>
            </a:r>
            <a:r>
              <a:rPr lang="en-US" dirty="0" smtClean="0"/>
              <a:t> power and 0.414 mm</a:t>
            </a:r>
            <a:r>
              <a:rPr lang="en-US" baseline="30000" dirty="0" smtClean="0"/>
              <a:t>2 </a:t>
            </a:r>
            <a:r>
              <a:rPr lang="en-US" dirty="0" smtClean="0"/>
              <a:t>area saved for </a:t>
            </a:r>
            <a:r>
              <a:rPr lang="en-US" dirty="0"/>
              <a:t>A</a:t>
            </a:r>
            <a:r>
              <a:rPr lang="en-US" dirty="0" smtClean="0"/>
              <a:t>pproximate Delay and Sum </a:t>
            </a:r>
            <a:r>
              <a:rPr lang="en-US" dirty="0" err="1" smtClean="0"/>
              <a:t>Beamformer</a:t>
            </a:r>
            <a:r>
              <a:rPr lang="en-US" dirty="0" smtClean="0"/>
              <a:t> applied to a mobile ultrasonic imaging system </a:t>
            </a:r>
          </a:p>
        </p:txBody>
      </p:sp>
    </p:spTree>
    <p:extLst>
      <p:ext uri="{BB962C8B-B14F-4D97-AF65-F5344CB8AC3E}">
        <p14:creationId xmlns:p14="http://schemas.microsoft.com/office/powerpoint/2010/main" val="153571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779462" y="482023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" sz="3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Trends in Ultrasonic Imaging </a:t>
            </a:r>
            <a:r>
              <a:rPr lang="en-US" sz="3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Technology</a:t>
            </a:r>
            <a:endParaRPr lang="en" sz="3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7583486" cy="31566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2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Growing Number of Elements </a:t>
            </a:r>
            <a:r>
              <a:rPr lang="en" sz="22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</a:t>
            </a:r>
            <a:r>
              <a:rPr lang="en-US" sz="22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Ultrasound</a:t>
            </a:r>
            <a:r>
              <a:rPr lang="en" sz="22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Sensor Array</a:t>
            </a:r>
          </a:p>
          <a:p>
            <a:pPr marL="282575" marR="0" lvl="0" indent="-282575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dirty="0" smtClean="0"/>
              <a:t>Portable</a:t>
            </a:r>
            <a:r>
              <a:rPr lang="en" sz="22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Systems</a:t>
            </a:r>
            <a:r>
              <a:rPr lang="en-US" sz="22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and mobile applications</a:t>
            </a:r>
            <a:endParaRPr lang="en" sz="22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2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Challenge: Low power ultrasound solution for mobile applications without compromising image resolution provided by larger sensor array</a:t>
            </a:r>
          </a:p>
          <a:p>
            <a:pPr marL="282575" marR="0" lvl="0" indent="-282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22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Proposed Solution: Delay-and-Sum beamforming with Approximate Compute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96457"/>
            <a:ext cx="7583486" cy="783290"/>
          </a:xfrm>
        </p:spPr>
        <p:txBody>
          <a:bodyPr/>
          <a:lstStyle/>
          <a:p>
            <a:pPr algn="ctr"/>
            <a:r>
              <a:rPr lang="en-US" sz="5000" dirty="0" smtClean="0"/>
              <a:t>Thank You</a:t>
            </a:r>
            <a:endParaRPr lang="en-US" sz="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982570"/>
            <a:ext cx="7583486" cy="3156697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4000" dirty="0" smtClean="0"/>
              <a:t>Any 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279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79462" y="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" sz="3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Delay-and-Sum Beamforming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779462" y="3273801"/>
            <a:ext cx="7337471" cy="16497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Compensate signal delay to each transducer appropriately before summing the signals</a:t>
            </a:r>
          </a:p>
          <a:p>
            <a:pPr marL="282575" marR="0" lvl="0" indent="-282575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Improves signal to noise ratio (SNR)</a:t>
            </a:r>
          </a:p>
          <a:p>
            <a:pPr marL="282575" marR="0" lvl="0" indent="-282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Relatively simple</a:t>
            </a:r>
          </a:p>
        </p:txBody>
      </p:sp>
      <p:pic>
        <p:nvPicPr>
          <p:cNvPr id="3" name="Picture 2" descr="beamfor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85" y="783290"/>
            <a:ext cx="4324920" cy="24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467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779475" y="-306922"/>
            <a:ext cx="7583400" cy="10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lt1"/>
                </a:solidFill>
                <a:sym typeface="Trebuchet MS"/>
              </a:rPr>
              <a:t>Delay and Sum Example - 1</a:t>
            </a:r>
            <a:r>
              <a:rPr lang="en" sz="3200" dirty="0"/>
              <a:t> Microphone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55900" y="1138613"/>
            <a:ext cx="6604150" cy="3631224"/>
            <a:chOff x="1155900" y="1329116"/>
            <a:chExt cx="6604150" cy="3631224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5900" y="1329116"/>
              <a:ext cx="6604150" cy="363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Shape 2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02179" y="4275450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Shape 2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39911" y="2667806"/>
              <a:ext cx="436126" cy="311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Freeform 15"/>
            <p:cNvSpPr/>
            <p:nvPr/>
          </p:nvSpPr>
          <p:spPr>
            <a:xfrm rot="5400000">
              <a:off x="4305996" y="3842804"/>
              <a:ext cx="334818" cy="226989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endCxn id="216" idx="2"/>
            </p:cNvCxnSpPr>
            <p:nvPr/>
          </p:nvCxnSpPr>
          <p:spPr>
            <a:xfrm flipH="1" flipV="1">
              <a:off x="4457974" y="2979092"/>
              <a:ext cx="25020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One_Mic.wav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83477" y="4127281"/>
            <a:ext cx="661058" cy="6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15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779475" y="95247"/>
            <a:ext cx="7583400" cy="10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lt1"/>
                </a:solidFill>
                <a:sym typeface="Trebuchet MS"/>
              </a:rPr>
              <a:t>Delay and Sum Example - </a:t>
            </a:r>
            <a:r>
              <a:rPr lang="en" sz="3200" dirty="0"/>
              <a:t> Microphone Array with Beamforming</a:t>
            </a:r>
          </a:p>
        </p:txBody>
      </p:sp>
      <p:pic>
        <p:nvPicPr>
          <p:cNvPr id="34" name="Cell_FA_AXA1_0.wav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0078" y="3904609"/>
            <a:ext cx="545593" cy="54559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155900" y="1180947"/>
            <a:ext cx="6604150" cy="3631224"/>
            <a:chOff x="1155900" y="1180947"/>
            <a:chExt cx="6604150" cy="3631224"/>
          </a:xfrm>
        </p:grpSpPr>
        <p:pic>
          <p:nvPicPr>
            <p:cNvPr id="37" name="Shape 2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55900" y="1180947"/>
              <a:ext cx="6604150" cy="363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02179" y="4084947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Shape 2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39911" y="2477303"/>
              <a:ext cx="436126" cy="311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Freeform 46"/>
            <p:cNvSpPr/>
            <p:nvPr/>
          </p:nvSpPr>
          <p:spPr>
            <a:xfrm rot="5400000">
              <a:off x="4305996" y="3773395"/>
              <a:ext cx="334818" cy="226989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4457974" y="2788589"/>
              <a:ext cx="25020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eform 48"/>
            <p:cNvSpPr/>
            <p:nvPr/>
          </p:nvSpPr>
          <p:spPr>
            <a:xfrm rot="2918186">
              <a:off x="4842590" y="3604234"/>
              <a:ext cx="334818" cy="230491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65" idx="0"/>
            </p:cNvCxnSpPr>
            <p:nvPr/>
          </p:nvCxnSpPr>
          <p:spPr>
            <a:xfrm flipH="1" flipV="1">
              <a:off x="4482994" y="2788589"/>
              <a:ext cx="768257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/>
            <p:cNvSpPr/>
            <p:nvPr/>
          </p:nvSpPr>
          <p:spPr>
            <a:xfrm rot="6354842">
              <a:off x="3824371" y="3611537"/>
              <a:ext cx="334818" cy="270513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 rot="2760161">
              <a:off x="5155542" y="3437938"/>
              <a:ext cx="334818" cy="212955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 rot="8829327">
              <a:off x="3356920" y="3182188"/>
              <a:ext cx="334818" cy="265946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 rot="8333206">
              <a:off x="3455673" y="3410948"/>
              <a:ext cx="334818" cy="275528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71956">
              <a:off x="5219742" y="3234076"/>
              <a:ext cx="334818" cy="164940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797251">
              <a:off x="5028036" y="3027052"/>
              <a:ext cx="334818" cy="164940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 rot="8757034">
              <a:off x="3481370" y="3023835"/>
              <a:ext cx="334818" cy="230514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>
              <a:stCxn id="70" idx="0"/>
              <a:endCxn id="46" idx="2"/>
            </p:cNvCxnSpPr>
            <p:nvPr/>
          </p:nvCxnSpPr>
          <p:spPr>
            <a:xfrm flipV="1">
              <a:off x="3836821" y="2788589"/>
              <a:ext cx="621153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9" idx="0"/>
            </p:cNvCxnSpPr>
            <p:nvPr/>
          </p:nvCxnSpPr>
          <p:spPr>
            <a:xfrm flipV="1">
              <a:off x="3088815" y="2788590"/>
              <a:ext cx="1369159" cy="1326609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0"/>
            </p:cNvCxnSpPr>
            <p:nvPr/>
          </p:nvCxnSpPr>
          <p:spPr>
            <a:xfrm flipV="1">
              <a:off x="2359289" y="2788591"/>
              <a:ext cx="2042890" cy="132660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2" idx="0"/>
            </p:cNvCxnSpPr>
            <p:nvPr/>
          </p:nvCxnSpPr>
          <p:spPr>
            <a:xfrm flipV="1">
              <a:off x="1723016" y="2788589"/>
              <a:ext cx="2679163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6" idx="0"/>
            </p:cNvCxnSpPr>
            <p:nvPr/>
          </p:nvCxnSpPr>
          <p:spPr>
            <a:xfrm flipH="1" flipV="1">
              <a:off x="4482995" y="2788589"/>
              <a:ext cx="1497782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7" idx="0"/>
            </p:cNvCxnSpPr>
            <p:nvPr/>
          </p:nvCxnSpPr>
          <p:spPr>
            <a:xfrm flipH="1" flipV="1">
              <a:off x="4482994" y="2788590"/>
              <a:ext cx="2245789" cy="1326609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1" idx="0"/>
              <a:endCxn id="46" idx="2"/>
            </p:cNvCxnSpPr>
            <p:nvPr/>
          </p:nvCxnSpPr>
          <p:spPr>
            <a:xfrm flipH="1" flipV="1">
              <a:off x="4457974" y="2788589"/>
              <a:ext cx="2894365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51526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81052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29058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59564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89090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37096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52614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23291" y="4084947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268779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Computing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Deterministic hardware produces low order errors but uses much fewer resources</a:t>
            </a:r>
          </a:p>
          <a:p>
            <a:r>
              <a:rPr lang="en-US" dirty="0"/>
              <a:t> </a:t>
            </a:r>
            <a:r>
              <a:rPr lang="en-US" dirty="0" smtClean="0"/>
              <a:t>Save power and area at the expense of accuracy</a:t>
            </a:r>
          </a:p>
          <a:p>
            <a:r>
              <a:rPr lang="en-US" dirty="0"/>
              <a:t> </a:t>
            </a:r>
            <a:r>
              <a:rPr lang="en-US" dirty="0" smtClean="0"/>
              <a:t>Possible solution for low power </a:t>
            </a:r>
            <a:r>
              <a:rPr lang="en-US" dirty="0" err="1" smtClean="0"/>
              <a:t>beamforming</a:t>
            </a:r>
            <a:endParaRPr lang="en-US" dirty="0" smtClean="0"/>
          </a:p>
          <a:p>
            <a:pPr lvl="1"/>
            <a:r>
              <a:rPr lang="en-US" dirty="0" smtClean="0"/>
              <a:t>Improved resolution must justify increased area and power dissipation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8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28T Full Adder Cell</a:t>
            </a:r>
            <a:endParaRPr lang="en-US" dirty="0"/>
          </a:p>
        </p:txBody>
      </p:sp>
      <p:pic>
        <p:nvPicPr>
          <p:cNvPr id="4" name="Picture 3" descr="full_adder_schemati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8" y="1190671"/>
            <a:ext cx="5834891" cy="34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95256"/>
            <a:ext cx="7583486" cy="783290"/>
          </a:xfrm>
        </p:spPr>
        <p:txBody>
          <a:bodyPr/>
          <a:lstStyle/>
          <a:p>
            <a:r>
              <a:rPr lang="en-US" sz="3200" dirty="0" smtClean="0"/>
              <a:t>8T Approximate XOR Adder (AXA1)</a:t>
            </a:r>
            <a:endParaRPr lang="en-US" sz="3200" dirty="0"/>
          </a:p>
        </p:txBody>
      </p:sp>
      <p:pic>
        <p:nvPicPr>
          <p:cNvPr id="7" name="Picture 6" descr="AX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2" y="1174875"/>
            <a:ext cx="2674936" cy="3383280"/>
          </a:xfrm>
          <a:prstGeom prst="rect">
            <a:avLst/>
          </a:prstGeom>
        </p:spPr>
      </p:pic>
      <p:pic>
        <p:nvPicPr>
          <p:cNvPr id="9" name="Picture 8" descr="eq_ax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34" y="1174875"/>
            <a:ext cx="3014133" cy="784289"/>
          </a:xfrm>
          <a:prstGeom prst="rect">
            <a:avLst/>
          </a:prstGeom>
        </p:spPr>
      </p:pic>
      <p:pic>
        <p:nvPicPr>
          <p:cNvPr id="10" name="Picture 9" descr="tt_axa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34" y="2099733"/>
            <a:ext cx="3014133" cy="25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406104"/>
            <a:ext cx="7583486" cy="783290"/>
          </a:xfrm>
        </p:spPr>
        <p:txBody>
          <a:bodyPr/>
          <a:lstStyle/>
          <a:p>
            <a:r>
              <a:rPr lang="en-US" sz="3200" dirty="0" smtClean="0"/>
              <a:t>6T Approximate XNOR Adder (AXA2) with Pass Transistor Logic</a:t>
            </a:r>
            <a:endParaRPr lang="en-US" sz="3200" dirty="0"/>
          </a:p>
        </p:txBody>
      </p:sp>
      <p:pic>
        <p:nvPicPr>
          <p:cNvPr id="6" name="Picture 5" descr="AXA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2"/>
          <a:stretch/>
        </p:blipFill>
        <p:spPr>
          <a:xfrm>
            <a:off x="599706" y="1289417"/>
            <a:ext cx="3714105" cy="3382818"/>
          </a:xfrm>
          <a:prstGeom prst="rect">
            <a:avLst/>
          </a:prstGeom>
        </p:spPr>
      </p:pic>
      <p:pic>
        <p:nvPicPr>
          <p:cNvPr id="3" name="Picture 2" descr="eq_ax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23" y="1268250"/>
            <a:ext cx="2983429" cy="877824"/>
          </a:xfrm>
          <a:prstGeom prst="rect">
            <a:avLst/>
          </a:prstGeom>
        </p:spPr>
      </p:pic>
      <p:pic>
        <p:nvPicPr>
          <p:cNvPr id="4" name="Picture 3" descr="tt_axa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65" y="2209575"/>
            <a:ext cx="297948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1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336</Words>
  <Application>Microsoft Macintosh PowerPoint</Application>
  <PresentationFormat>On-screen Show (16:9)</PresentationFormat>
  <Paragraphs>53</Paragraphs>
  <Slides>20</Slides>
  <Notes>6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Revolution</vt:lpstr>
      <vt:lpstr>Approximate Delay-and-Sum Beamforming for Mobile Ultrasound Applications</vt:lpstr>
      <vt:lpstr>Trends in Ultrasonic Imaging Technology</vt:lpstr>
      <vt:lpstr>Delay-and-Sum Beamforming</vt:lpstr>
      <vt:lpstr>Delay and Sum Example - 1 Microphone</vt:lpstr>
      <vt:lpstr>Delay and Sum Example -  Microphone Array with Beamforming</vt:lpstr>
      <vt:lpstr>Approximate Computing</vt:lpstr>
      <vt:lpstr>28T Full Adder Cell</vt:lpstr>
      <vt:lpstr>8T Approximate XOR Adder (AXA1)</vt:lpstr>
      <vt:lpstr>6T Approximate XNOR Adder (AXA2) with Pass Transistor Logic</vt:lpstr>
      <vt:lpstr>8T Approximate XNOR Adder (AXA3) with Pass Transistor Logic</vt:lpstr>
      <vt:lpstr>Approximating Multiplications with Carry Save Multipliers</vt:lpstr>
      <vt:lpstr>Approximate Computing Gone Wrong </vt:lpstr>
      <vt:lpstr>Steered Responses for n bits of Approximation</vt:lpstr>
      <vt:lpstr>Ultrasonic Fingerprint Sensor</vt:lpstr>
      <vt:lpstr>Approximate Delay and Sum Results </vt:lpstr>
      <vt:lpstr>Power</vt:lpstr>
      <vt:lpstr>Cell Layout</vt:lpstr>
      <vt:lpstr>Area</vt:lpstr>
      <vt:lpstr>Summary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Joshua Kay</cp:lastModifiedBy>
  <cp:revision>29</cp:revision>
  <dcterms:modified xsi:type="dcterms:W3CDTF">2016-05-02T19:54:58Z</dcterms:modified>
</cp:coreProperties>
</file>